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265" r:id="rId3"/>
    <p:sldId id="270" r:id="rId4"/>
    <p:sldId id="268" r:id="rId5"/>
    <p:sldId id="269" r:id="rId6"/>
    <p:sldId id="259" r:id="rId7"/>
    <p:sldId id="272" r:id="rId8"/>
    <p:sldId id="271" r:id="rId9"/>
    <p:sldId id="27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8" autoAdjust="0"/>
    <p:restoredTop sz="94660"/>
  </p:normalViewPr>
  <p:slideViewPr>
    <p:cSldViewPr snapToGrid="0">
      <p:cViewPr varScale="1">
        <p:scale>
          <a:sx n="81" d="100"/>
          <a:sy n="81" d="100"/>
        </p:scale>
        <p:origin x="13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3D091-1E93-4061-9CE8-6327A9340B29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DDE2B-393D-4CD2-8C96-26D9A16A0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853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30686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Modulation of TC activity by</a:t>
            </a:r>
            <a:r>
              <a:rPr lang="en-GB" baseline="0" dirty="0" smtClean="0"/>
              <a:t> the MJO. The plots show the anomaly of TC density as a function of MJO phase for 5 different S2S models and the multi-model combination for the time range day 10-32. The figure shows a remarkable agreement with observations and suggest that all the model simulate very well the modulation of TCs by the MJO. This is an encouraging result for TC prediction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027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069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20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9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37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807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324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630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386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35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06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28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A14A5-6463-4511-86AB-50D11A3F7B2D}" type="datetimeFigureOut">
              <a:rPr lang="en-GB" smtClean="0"/>
              <a:t>07/07/2017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E93D3-DD35-41D9-9C3C-06E59A4E9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159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" Type="http://schemas.openxmlformats.org/officeDocument/2006/relationships/image" Target="../media/image14.png"/><Relationship Id="rId21" Type="http://schemas.openxmlformats.org/officeDocument/2006/relationships/image" Target="../media/image3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777240" y="0"/>
            <a:ext cx="10515600" cy="1325563"/>
          </a:xfrm>
        </p:spPr>
        <p:txBody>
          <a:bodyPr/>
          <a:lstStyle/>
          <a:p>
            <a:r>
              <a:rPr lang="en-GB" sz="2800" dirty="0"/>
              <a:t>Tropical storm intra-seasonal prediction</a:t>
            </a:r>
          </a:p>
        </p:txBody>
      </p:sp>
      <p:pic>
        <p:nvPicPr>
          <p:cNvPr id="6553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0" b="4494"/>
          <a:stretch>
            <a:fillRect/>
          </a:stretch>
        </p:blipFill>
        <p:spPr bwMode="auto">
          <a:xfrm>
            <a:off x="1692520" y="1020763"/>
            <a:ext cx="8975480" cy="525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45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2572" y="178130"/>
            <a:ext cx="6258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Reliability diagram</a:t>
            </a:r>
          </a:p>
          <a:p>
            <a:pPr algn="ctr"/>
            <a:r>
              <a:rPr lang="en-GB" b="1" dirty="0" smtClean="0"/>
              <a:t>Probability of ACE anomaly (20x10 degree box) in upper </a:t>
            </a:r>
            <a:r>
              <a:rPr lang="en-GB" b="1" dirty="0" err="1" smtClean="0"/>
              <a:t>tercile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8" r="18303"/>
          <a:stretch/>
        </p:blipFill>
        <p:spPr>
          <a:xfrm>
            <a:off x="5953539" y="1090192"/>
            <a:ext cx="5348367" cy="53845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7" r="19649"/>
          <a:stretch/>
        </p:blipFill>
        <p:spPr>
          <a:xfrm>
            <a:off x="632157" y="943995"/>
            <a:ext cx="4752000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70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45" y="489960"/>
            <a:ext cx="10193447" cy="6622039"/>
          </a:xfrm>
        </p:spPr>
      </p:pic>
    </p:spTree>
    <p:extLst>
      <p:ext uri="{BB962C8B-B14F-4D97-AF65-F5344CB8AC3E}">
        <p14:creationId xmlns:p14="http://schemas.microsoft.com/office/powerpoint/2010/main" val="163664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2173166" y="155575"/>
            <a:ext cx="8494834" cy="609600"/>
          </a:xfrm>
        </p:spPr>
        <p:txBody>
          <a:bodyPr/>
          <a:lstStyle/>
          <a:p>
            <a:r>
              <a:rPr lang="en-GB" sz="2800" dirty="0"/>
              <a:t>ATL 2013 season – forecast range d26-32</a:t>
            </a:r>
          </a:p>
        </p:txBody>
      </p:sp>
      <p:pic>
        <p:nvPicPr>
          <p:cNvPr id="69635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82" y="1403350"/>
            <a:ext cx="2551234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6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154" y="1449390"/>
            <a:ext cx="2514600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594" y="1403352"/>
            <a:ext cx="2365131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8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043" y="3781425"/>
            <a:ext cx="2590800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9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898" y="3852863"/>
            <a:ext cx="2441331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0" name="Picture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455" y="3730627"/>
            <a:ext cx="2542443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41" name="TextBox 9"/>
          <p:cNvSpPr txBox="1">
            <a:spLocks noChangeArrowheads="1"/>
          </p:cNvSpPr>
          <p:nvPr/>
        </p:nvSpPr>
        <p:spPr bwMode="auto">
          <a:xfrm>
            <a:off x="2398837" y="3597277"/>
            <a:ext cx="210575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/>
              <a:t>9-15 Sept</a:t>
            </a:r>
          </a:p>
        </p:txBody>
      </p:sp>
      <p:sp>
        <p:nvSpPr>
          <p:cNvPr id="69642" name="TextBox 10"/>
          <p:cNvSpPr txBox="1">
            <a:spLocks noChangeArrowheads="1"/>
          </p:cNvSpPr>
          <p:nvPr/>
        </p:nvSpPr>
        <p:spPr bwMode="auto">
          <a:xfrm>
            <a:off x="5102469" y="3597277"/>
            <a:ext cx="210575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/>
              <a:t>16-23 Sept</a:t>
            </a:r>
          </a:p>
        </p:txBody>
      </p:sp>
      <p:sp>
        <p:nvSpPr>
          <p:cNvPr id="69643" name="TextBox 11"/>
          <p:cNvSpPr txBox="1">
            <a:spLocks noChangeArrowheads="1"/>
          </p:cNvSpPr>
          <p:nvPr/>
        </p:nvSpPr>
        <p:spPr bwMode="auto">
          <a:xfrm>
            <a:off x="7662498" y="3597277"/>
            <a:ext cx="210575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/>
              <a:t>23-30 Sept</a:t>
            </a:r>
          </a:p>
        </p:txBody>
      </p:sp>
      <p:pic>
        <p:nvPicPr>
          <p:cNvPr id="69644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459" y="1449388"/>
            <a:ext cx="2551234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45" name="TextBox 13"/>
          <p:cNvSpPr txBox="1">
            <a:spLocks noChangeArrowheads="1"/>
          </p:cNvSpPr>
          <p:nvPr/>
        </p:nvSpPr>
        <p:spPr bwMode="auto">
          <a:xfrm>
            <a:off x="7602415" y="1268413"/>
            <a:ext cx="210575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/>
              <a:t>2-8 Sept</a:t>
            </a:r>
          </a:p>
        </p:txBody>
      </p:sp>
      <p:sp>
        <p:nvSpPr>
          <p:cNvPr id="69646" name="TextBox 14"/>
          <p:cNvSpPr txBox="1">
            <a:spLocks noChangeArrowheads="1"/>
          </p:cNvSpPr>
          <p:nvPr/>
        </p:nvSpPr>
        <p:spPr bwMode="auto">
          <a:xfrm>
            <a:off x="4794739" y="1217613"/>
            <a:ext cx="286775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/>
              <a:t>26 Aug-1 Sept</a:t>
            </a:r>
          </a:p>
        </p:txBody>
      </p:sp>
      <p:sp>
        <p:nvSpPr>
          <p:cNvPr id="69647" name="TextBox 15"/>
          <p:cNvSpPr txBox="1">
            <a:spLocks noChangeArrowheads="1"/>
          </p:cNvSpPr>
          <p:nvPr/>
        </p:nvSpPr>
        <p:spPr bwMode="auto">
          <a:xfrm>
            <a:off x="2086708" y="1212852"/>
            <a:ext cx="286775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/>
              <a:t>18-25 Aug</a:t>
            </a: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4599843" y="3359150"/>
            <a:ext cx="502626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 bwMode="auto">
          <a:xfrm flipV="1">
            <a:off x="8625254" y="3338515"/>
            <a:ext cx="1082920" cy="206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auto">
          <a:xfrm>
            <a:off x="2372459" y="5768975"/>
            <a:ext cx="2730011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 bwMode="auto">
          <a:xfrm>
            <a:off x="2611316" y="5994400"/>
            <a:ext cx="3423138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 bwMode="auto">
          <a:xfrm>
            <a:off x="2938097" y="6264275"/>
            <a:ext cx="2451588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 bwMode="auto">
          <a:xfrm>
            <a:off x="9167447" y="5724525"/>
            <a:ext cx="293077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19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2151185" y="-209550"/>
            <a:ext cx="7924800" cy="1143000"/>
          </a:xfrm>
        </p:spPr>
        <p:txBody>
          <a:bodyPr>
            <a:normAutofit/>
          </a:bodyPr>
          <a:lstStyle/>
          <a:p>
            <a:r>
              <a:rPr lang="en-GB" sz="3200" b="1" dirty="0"/>
              <a:t>Tropical Storm Sub-seasonal  Prediction</a:t>
            </a:r>
          </a:p>
        </p:txBody>
      </p:sp>
      <p:pic>
        <p:nvPicPr>
          <p:cNvPr id="66563" name="Picture 5" descr="Fig3.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339" y="933450"/>
            <a:ext cx="3528646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4" name="TextBox 6"/>
          <p:cNvSpPr txBox="1">
            <a:spLocks noChangeArrowheads="1"/>
          </p:cNvSpPr>
          <p:nvPr/>
        </p:nvSpPr>
        <p:spPr bwMode="auto">
          <a:xfrm>
            <a:off x="1869831" y="1339850"/>
            <a:ext cx="38158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sz="2000"/>
              <a:t>Verification over the Southern Hemisphere as in Leroy et al (2007) </a:t>
            </a:r>
          </a:p>
        </p:txBody>
      </p:sp>
      <p:pic>
        <p:nvPicPr>
          <p:cNvPr id="66565" name="Picture 7" descr="TC_verif.rev.MW.46.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618"/>
          <a:stretch>
            <a:fillRect/>
          </a:stretch>
        </p:blipFill>
        <p:spPr bwMode="auto">
          <a:xfrm>
            <a:off x="1524000" y="2762250"/>
            <a:ext cx="4900246" cy="31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6" name="TextBox 9"/>
          <p:cNvSpPr txBox="1">
            <a:spLocks noChangeArrowheads="1"/>
          </p:cNvSpPr>
          <p:nvPr/>
        </p:nvSpPr>
        <p:spPr bwMode="auto">
          <a:xfrm>
            <a:off x="1992923" y="5962650"/>
            <a:ext cx="521090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sz="1800" b="0"/>
              <a:t>Vitart, Leroy and Wheeler, MWR 2010</a:t>
            </a:r>
          </a:p>
        </p:txBody>
      </p:sp>
    </p:spTree>
    <p:extLst>
      <p:ext uri="{BB962C8B-B14F-4D97-AF65-F5344CB8AC3E}">
        <p14:creationId xmlns:p14="http://schemas.microsoft.com/office/powerpoint/2010/main" val="110190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2173166" y="155575"/>
            <a:ext cx="8723434" cy="609600"/>
          </a:xfrm>
        </p:spPr>
        <p:txBody>
          <a:bodyPr/>
          <a:lstStyle/>
          <a:p>
            <a:r>
              <a:rPr lang="en-GB" sz="2800" dirty="0"/>
              <a:t>TC Forecast Verification – ASO – ROC scores</a:t>
            </a:r>
          </a:p>
        </p:txBody>
      </p:sp>
      <p:pic>
        <p:nvPicPr>
          <p:cNvPr id="68611" name="Picture 3" descr="week1.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8"/>
          <a:stretch>
            <a:fillRect/>
          </a:stretch>
        </p:blipFill>
        <p:spPr bwMode="auto">
          <a:xfrm>
            <a:off x="3305907" y="1028700"/>
            <a:ext cx="5416062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2" name="Picture 4" descr="week2.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22"/>
          <a:stretch>
            <a:fillRect/>
          </a:stretch>
        </p:blipFill>
        <p:spPr bwMode="auto">
          <a:xfrm>
            <a:off x="3305909" y="3117850"/>
            <a:ext cx="5498123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3" name="Picture 5" descr="week3.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07"/>
          <a:stretch>
            <a:fillRect/>
          </a:stretch>
        </p:blipFill>
        <p:spPr bwMode="auto">
          <a:xfrm>
            <a:off x="3305908" y="4895852"/>
            <a:ext cx="5539154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4" name="TextBox 6"/>
          <p:cNvSpPr txBox="1">
            <a:spLocks noChangeArrowheads="1"/>
          </p:cNvSpPr>
          <p:nvPr/>
        </p:nvSpPr>
        <p:spPr bwMode="auto">
          <a:xfrm>
            <a:off x="1705709" y="1695452"/>
            <a:ext cx="1559169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/>
              <a:t>WEEK 1</a:t>
            </a:r>
          </a:p>
        </p:txBody>
      </p:sp>
      <p:sp>
        <p:nvSpPr>
          <p:cNvPr id="68615" name="TextBox 7"/>
          <p:cNvSpPr txBox="1">
            <a:spLocks noChangeArrowheads="1"/>
          </p:cNvSpPr>
          <p:nvPr/>
        </p:nvSpPr>
        <p:spPr bwMode="auto">
          <a:xfrm>
            <a:off x="1746740" y="3633788"/>
            <a:ext cx="1559169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/>
              <a:t>WEEK 2</a:t>
            </a:r>
          </a:p>
        </p:txBody>
      </p:sp>
      <p:sp>
        <p:nvSpPr>
          <p:cNvPr id="68616" name="TextBox 8"/>
          <p:cNvSpPr txBox="1">
            <a:spLocks noChangeArrowheads="1"/>
          </p:cNvSpPr>
          <p:nvPr/>
        </p:nvSpPr>
        <p:spPr bwMode="auto">
          <a:xfrm>
            <a:off x="1746740" y="5589588"/>
            <a:ext cx="1559169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/>
              <a:t>WEEK 3</a:t>
            </a:r>
          </a:p>
        </p:txBody>
      </p:sp>
    </p:spTree>
    <p:extLst>
      <p:ext uri="{BB962C8B-B14F-4D97-AF65-F5344CB8AC3E}">
        <p14:creationId xmlns:p14="http://schemas.microsoft.com/office/powerpoint/2010/main" val="8914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5" t="56957" r="4320" b="8951"/>
          <a:stretch/>
        </p:blipFill>
        <p:spPr>
          <a:xfrm>
            <a:off x="2418447" y="1436812"/>
            <a:ext cx="1953584" cy="6340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" t="56348" r="4839" b="8768"/>
          <a:stretch/>
        </p:blipFill>
        <p:spPr>
          <a:xfrm>
            <a:off x="4425639" y="1434466"/>
            <a:ext cx="1953584" cy="6684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3" t="56013" r="3812" b="9807"/>
          <a:stretch/>
        </p:blipFill>
        <p:spPr>
          <a:xfrm>
            <a:off x="6426861" y="1434467"/>
            <a:ext cx="1953584" cy="6756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8" t="57081" r="4884" b="9307"/>
          <a:stretch/>
        </p:blipFill>
        <p:spPr>
          <a:xfrm>
            <a:off x="8487661" y="1434467"/>
            <a:ext cx="1992298" cy="6905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69612" y="342571"/>
            <a:ext cx="6251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Modulation of tropical cyclone density anomaly by MJO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2280" y="998703"/>
            <a:ext cx="2058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MJO Phase 2-3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29763" y="1007753"/>
            <a:ext cx="2034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MJO Phase 4-5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95345" y="1004490"/>
            <a:ext cx="19493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MJO Phase 6-7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04070" y="993934"/>
            <a:ext cx="1996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MJO Phase 8-1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19787" y="1543050"/>
            <a:ext cx="7986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OBS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17674" y="2296177"/>
            <a:ext cx="125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ECMWF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4000" y="3019374"/>
            <a:ext cx="1002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NCEP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68992" y="3805290"/>
            <a:ext cx="1002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JMA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41642" y="4488918"/>
            <a:ext cx="1002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BoM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" t="52275" r="12342" b="43830"/>
          <a:stretch/>
        </p:blipFill>
        <p:spPr>
          <a:xfrm>
            <a:off x="2143084" y="5673291"/>
            <a:ext cx="7340726" cy="243339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524000" y="5140005"/>
            <a:ext cx="1002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Multi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8" t="57295" r="4385" b="9092"/>
          <a:stretch/>
        </p:blipFill>
        <p:spPr>
          <a:xfrm>
            <a:off x="2402287" y="2934874"/>
            <a:ext cx="1953584" cy="6203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4" t="57705" r="4880" b="9951"/>
          <a:stretch/>
        </p:blipFill>
        <p:spPr>
          <a:xfrm>
            <a:off x="4425639" y="2906725"/>
            <a:ext cx="1953584" cy="6225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" t="57081" r="5283" b="10575"/>
          <a:stretch/>
        </p:blipFill>
        <p:spPr>
          <a:xfrm>
            <a:off x="6412007" y="2849123"/>
            <a:ext cx="1983293" cy="69266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" t="57081" r="5283" b="9941"/>
          <a:stretch/>
        </p:blipFill>
        <p:spPr>
          <a:xfrm>
            <a:off x="8487661" y="2863981"/>
            <a:ext cx="1992298" cy="67781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" t="57705" r="4839" b="10585"/>
          <a:stretch/>
        </p:blipFill>
        <p:spPr>
          <a:xfrm>
            <a:off x="2402288" y="4372220"/>
            <a:ext cx="1941872" cy="60943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" t="57081" r="4836" b="10575"/>
          <a:stretch/>
        </p:blipFill>
        <p:spPr>
          <a:xfrm>
            <a:off x="2402287" y="3643914"/>
            <a:ext cx="1941872" cy="586691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6" t="57081" r="5130" b="9941"/>
          <a:stretch/>
        </p:blipFill>
        <p:spPr>
          <a:xfrm>
            <a:off x="2391336" y="2181745"/>
            <a:ext cx="1963774" cy="60704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" t="57705" r="5287" b="10585"/>
          <a:stretch/>
        </p:blipFill>
        <p:spPr>
          <a:xfrm>
            <a:off x="2380386" y="5114519"/>
            <a:ext cx="1975486" cy="60475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57081" r="4676" b="10575"/>
          <a:stretch/>
        </p:blipFill>
        <p:spPr>
          <a:xfrm>
            <a:off x="8522183" y="2159053"/>
            <a:ext cx="1957777" cy="66728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" t="57081" r="5287" b="9941"/>
          <a:stretch/>
        </p:blipFill>
        <p:spPr>
          <a:xfrm>
            <a:off x="6426863" y="2177584"/>
            <a:ext cx="1941743" cy="648751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2" t="57081" r="5288" b="10575"/>
          <a:stretch/>
        </p:blipFill>
        <p:spPr>
          <a:xfrm>
            <a:off x="4481037" y="2170395"/>
            <a:ext cx="1898186" cy="63032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" t="57705" r="4387" b="9951"/>
          <a:stretch/>
        </p:blipFill>
        <p:spPr>
          <a:xfrm>
            <a:off x="4418743" y="4349924"/>
            <a:ext cx="1912412" cy="626129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" t="57081" r="6185" b="9941"/>
          <a:stretch/>
        </p:blipFill>
        <p:spPr>
          <a:xfrm>
            <a:off x="6485990" y="4273270"/>
            <a:ext cx="1880154" cy="741566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4" t="57705" r="4439" b="9317"/>
          <a:stretch/>
        </p:blipFill>
        <p:spPr>
          <a:xfrm>
            <a:off x="8522183" y="4333672"/>
            <a:ext cx="2031239" cy="708555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0" t="57705" r="5287" b="9317"/>
          <a:stretch/>
        </p:blipFill>
        <p:spPr>
          <a:xfrm>
            <a:off x="6435283" y="3618215"/>
            <a:ext cx="1953584" cy="682079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3" t="57705" r="5286" b="9317"/>
          <a:stretch/>
        </p:blipFill>
        <p:spPr>
          <a:xfrm>
            <a:off x="6496915" y="5062689"/>
            <a:ext cx="1898384" cy="62885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" t="57081" r="5579" b="8673"/>
          <a:stretch/>
        </p:blipFill>
        <p:spPr>
          <a:xfrm>
            <a:off x="4390060" y="3635321"/>
            <a:ext cx="1934632" cy="664482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5" t="57081" r="5113" b="9941"/>
          <a:stretch/>
        </p:blipFill>
        <p:spPr>
          <a:xfrm>
            <a:off x="8550167" y="3618214"/>
            <a:ext cx="2003255" cy="640461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4" t="58346" r="4887" b="9318"/>
          <a:stretch/>
        </p:blipFill>
        <p:spPr>
          <a:xfrm>
            <a:off x="4433737" y="5093345"/>
            <a:ext cx="1949336" cy="615552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7" t="57081" r="5734" b="9307"/>
          <a:stretch/>
        </p:blipFill>
        <p:spPr>
          <a:xfrm>
            <a:off x="8531068" y="5107532"/>
            <a:ext cx="2041453" cy="66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30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b="1" dirty="0" smtClean="0"/>
              <a:t>TC verification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025" y="1120500"/>
            <a:ext cx="11847443" cy="522066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3000" dirty="0" smtClean="0"/>
              <a:t>For each grid point (1x1 degree grid):</a:t>
            </a:r>
          </a:p>
          <a:p>
            <a:pPr marL="0" indent="0">
              <a:buNone/>
            </a:pPr>
            <a:endParaRPr lang="en-GB" sz="3000" dirty="0"/>
          </a:p>
          <a:p>
            <a:r>
              <a:rPr lang="en-GB" sz="3000" dirty="0" smtClean="0"/>
              <a:t>Compute the Accumulated Cyclone energy (integral of max </a:t>
            </a:r>
            <a:r>
              <a:rPr lang="en-GB" sz="3000" dirty="0" err="1" smtClean="0"/>
              <a:t>vel</a:t>
            </a:r>
            <a:r>
              <a:rPr lang="en-GB" sz="3000" dirty="0" smtClean="0"/>
              <a:t> **2) anomalies (relative to past 20 years) for each ensemble member over a 20x10 degree domain and a weekly period</a:t>
            </a:r>
          </a:p>
          <a:p>
            <a:pPr marL="0" indent="0">
              <a:buNone/>
            </a:pPr>
            <a:endParaRPr lang="en-GB" sz="3000" dirty="0" smtClean="0"/>
          </a:p>
          <a:p>
            <a:r>
              <a:rPr lang="en-GB" sz="3000" dirty="0" smtClean="0"/>
              <a:t>Compute the ACE anomalies from observations (best track data). </a:t>
            </a:r>
          </a:p>
          <a:p>
            <a:pPr marL="0" indent="0">
              <a:buNone/>
            </a:pPr>
            <a:endParaRPr lang="en-GB" sz="3000" dirty="0"/>
          </a:p>
          <a:p>
            <a:r>
              <a:rPr lang="en-GB" sz="3000" dirty="0" smtClean="0"/>
              <a:t>Compute Probabilities of ACE anomalies &gt; 0 </a:t>
            </a:r>
          </a:p>
          <a:p>
            <a:pPr marL="0" indent="0">
              <a:buNone/>
            </a:pPr>
            <a:endParaRPr lang="en-GB" sz="3000" dirty="0" smtClean="0"/>
          </a:p>
          <a:p>
            <a:r>
              <a:rPr lang="en-GB" sz="3000" dirty="0" smtClean="0"/>
              <a:t>Compute RPSS score over a domain (e.g. S. Indian ocean). Grid points where ACE observed climatology=0 are excluded. </a:t>
            </a:r>
          </a:p>
          <a:p>
            <a:endParaRPr lang="en-GB" sz="3000" dirty="0"/>
          </a:p>
          <a:p>
            <a:pPr marL="0" indent="0">
              <a:buNone/>
            </a:pPr>
            <a:r>
              <a:rPr lang="en-GB" sz="3000" dirty="0" smtClean="0"/>
              <a:t>Advantage of ACE compared to number of Tropical cyclones: More robust measure of TC activities. Number of TCs is a discrete value</a:t>
            </a:r>
            <a:endParaRPr lang="en-GB" sz="30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729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5" b="-2835"/>
          <a:stretch/>
        </p:blipFill>
        <p:spPr>
          <a:xfrm>
            <a:off x="475717" y="1053548"/>
            <a:ext cx="11098012" cy="5804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3339" y="258417"/>
            <a:ext cx="6997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TC Verification </a:t>
            </a:r>
            <a:endParaRPr lang="en-GB" sz="3600" b="1" dirty="0"/>
          </a:p>
        </p:txBody>
      </p:sp>
      <p:sp>
        <p:nvSpPr>
          <p:cNvPr id="6" name="Rectangle 5"/>
          <p:cNvSpPr/>
          <p:nvPr/>
        </p:nvSpPr>
        <p:spPr>
          <a:xfrm>
            <a:off x="2643809" y="4184086"/>
            <a:ext cx="556592" cy="2782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 flipV="1">
            <a:off x="2862470" y="4273826"/>
            <a:ext cx="119270" cy="1192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70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2572" y="178130"/>
            <a:ext cx="6258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Reliability diagram</a:t>
            </a:r>
          </a:p>
          <a:p>
            <a:pPr algn="ctr"/>
            <a:r>
              <a:rPr lang="en-GB" b="1" dirty="0" smtClean="0"/>
              <a:t>Probability of ACE anomaly (20x10 degree box) in upper </a:t>
            </a:r>
            <a:r>
              <a:rPr lang="en-GB" b="1" dirty="0" err="1" smtClean="0"/>
              <a:t>tercile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0" t="634" r="20544" b="-634"/>
          <a:stretch/>
        </p:blipFill>
        <p:spPr>
          <a:xfrm>
            <a:off x="1661158" y="854765"/>
            <a:ext cx="7582233" cy="600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1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300</Words>
  <Application>Microsoft Office PowerPoint</Application>
  <PresentationFormat>Widescreen</PresentationFormat>
  <Paragraphs>44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Office Theme</vt:lpstr>
      <vt:lpstr>Tropical storm intra-seasonal prediction</vt:lpstr>
      <vt:lpstr>PowerPoint Presentation</vt:lpstr>
      <vt:lpstr>ATL 2013 season – forecast range d26-32</vt:lpstr>
      <vt:lpstr>Tropical Storm Sub-seasonal  Prediction</vt:lpstr>
      <vt:lpstr>TC Forecast Verification – ASO – ROC scores</vt:lpstr>
      <vt:lpstr>PowerPoint Presentation</vt:lpstr>
      <vt:lpstr>TC verification</vt:lpstr>
      <vt:lpstr>PowerPoint Presentation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Frederic Vitart</dc:creator>
  <cp:lastModifiedBy>Frederic Vitart</cp:lastModifiedBy>
  <cp:revision>12</cp:revision>
  <dcterms:created xsi:type="dcterms:W3CDTF">2017-06-22T10:09:56Z</dcterms:created>
  <dcterms:modified xsi:type="dcterms:W3CDTF">2017-07-07T12:11:47Z</dcterms:modified>
</cp:coreProperties>
</file>